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1"/>
  </p:normalViewPr>
  <p:slideViewPr>
    <p:cSldViewPr snapToGrid="0">
      <p:cViewPr varScale="1">
        <p:scale>
          <a:sx n="90" d="100"/>
          <a:sy n="90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BCACA1-5476-4550-9209-7C6527B5406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A46711-1EA2-460D-9D56-6F73802F4A8F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Vliv renesanční architektury na moderní stavby</a:t>
          </a:r>
          <a:endParaRPr lang="en-US"/>
        </a:p>
      </dgm:t>
    </dgm:pt>
    <dgm:pt modelId="{0431A84D-61F6-4F3E-A444-1E6E7FEC7C62}" type="parTrans" cxnId="{2BAF14F1-173A-4624-ABEC-DE6AAAAA6FAB}">
      <dgm:prSet/>
      <dgm:spPr/>
      <dgm:t>
        <a:bodyPr/>
        <a:lstStyle/>
        <a:p>
          <a:endParaRPr lang="en-US"/>
        </a:p>
      </dgm:t>
    </dgm:pt>
    <dgm:pt modelId="{92C617D6-8631-445D-A22A-71BC519C995E}" type="sibTrans" cxnId="{2BAF14F1-173A-4624-ABEC-DE6AAAAA6FAB}">
      <dgm:prSet/>
      <dgm:spPr/>
      <dgm:t>
        <a:bodyPr/>
        <a:lstStyle/>
        <a:p>
          <a:endParaRPr lang="en-US"/>
        </a:p>
      </dgm:t>
    </dgm:pt>
    <dgm:pt modelId="{A314B243-AF92-426F-A1FB-6CBC53AE474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Vliv renesanční literatury na současnou literární tvorbu</a:t>
          </a:r>
          <a:endParaRPr lang="en-US"/>
        </a:p>
      </dgm:t>
    </dgm:pt>
    <dgm:pt modelId="{71F98D2D-71EA-4C6D-967C-2DEF019D9202}" type="parTrans" cxnId="{438576D0-43B6-4F94-B37B-355AAD591F93}">
      <dgm:prSet/>
      <dgm:spPr/>
      <dgm:t>
        <a:bodyPr/>
        <a:lstStyle/>
        <a:p>
          <a:endParaRPr lang="en-US"/>
        </a:p>
      </dgm:t>
    </dgm:pt>
    <dgm:pt modelId="{A019A324-70D8-44E2-A9FF-3CCF1198BD39}" type="sibTrans" cxnId="{438576D0-43B6-4F94-B37B-355AAD591F93}">
      <dgm:prSet/>
      <dgm:spPr/>
      <dgm:t>
        <a:bodyPr/>
        <a:lstStyle/>
        <a:p>
          <a:endParaRPr lang="en-US"/>
        </a:p>
      </dgm:t>
    </dgm:pt>
    <dgm:pt modelId="{47F9112C-A413-4DFB-BD61-3573492C628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Vliv humanistických ideálů na vzdělávání a vzdělávací systém</a:t>
          </a:r>
          <a:endParaRPr lang="en-US"/>
        </a:p>
      </dgm:t>
    </dgm:pt>
    <dgm:pt modelId="{DE711827-E05C-4F83-9146-A26E3309C22F}" type="parTrans" cxnId="{D60D8F89-A887-4A5E-A4FB-A8EFB6015F59}">
      <dgm:prSet/>
      <dgm:spPr/>
      <dgm:t>
        <a:bodyPr/>
        <a:lstStyle/>
        <a:p>
          <a:endParaRPr lang="en-US"/>
        </a:p>
      </dgm:t>
    </dgm:pt>
    <dgm:pt modelId="{9A853DA2-6C75-4BED-8E22-8267896FBE94}" type="sibTrans" cxnId="{D60D8F89-A887-4A5E-A4FB-A8EFB6015F59}">
      <dgm:prSet/>
      <dgm:spPr/>
      <dgm:t>
        <a:bodyPr/>
        <a:lstStyle/>
        <a:p>
          <a:endParaRPr lang="en-US"/>
        </a:p>
      </dgm:t>
    </dgm:pt>
    <dgm:pt modelId="{A795E539-9AC6-4D04-BBAB-E198022856A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Vliv renesančního vědeckého myšlení na moderní vědu a technologie</a:t>
          </a:r>
          <a:endParaRPr lang="en-US"/>
        </a:p>
      </dgm:t>
    </dgm:pt>
    <dgm:pt modelId="{A45E20FA-B46A-456A-909A-E85FC756429D}" type="parTrans" cxnId="{0DA9F31B-CC96-44B2-81BE-BF813B9AE993}">
      <dgm:prSet/>
      <dgm:spPr/>
      <dgm:t>
        <a:bodyPr/>
        <a:lstStyle/>
        <a:p>
          <a:endParaRPr lang="en-US"/>
        </a:p>
      </dgm:t>
    </dgm:pt>
    <dgm:pt modelId="{29AEB31E-BC32-4995-B2C4-28674404D263}" type="sibTrans" cxnId="{0DA9F31B-CC96-44B2-81BE-BF813B9AE993}">
      <dgm:prSet/>
      <dgm:spPr/>
      <dgm:t>
        <a:bodyPr/>
        <a:lstStyle/>
        <a:p>
          <a:endParaRPr lang="en-US"/>
        </a:p>
      </dgm:t>
    </dgm:pt>
    <dgm:pt modelId="{F9CDF83B-0FEE-42F1-975F-9256922C2F7C}" type="pres">
      <dgm:prSet presAssocID="{03BCACA1-5476-4550-9209-7C6527B5406E}" presName="root" presStyleCnt="0">
        <dgm:presLayoutVars>
          <dgm:dir/>
          <dgm:resizeHandles val="exact"/>
        </dgm:presLayoutVars>
      </dgm:prSet>
      <dgm:spPr/>
    </dgm:pt>
    <dgm:pt modelId="{E6DB5FBF-DAF6-4748-BA8C-213486BC8946}" type="pres">
      <dgm:prSet presAssocID="{8DA46711-1EA2-460D-9D56-6F73802F4A8F}" presName="compNode" presStyleCnt="0"/>
      <dgm:spPr/>
    </dgm:pt>
    <dgm:pt modelId="{7980E266-D64D-4D10-B66D-8E1C3D0AA901}" type="pres">
      <dgm:prSet presAssocID="{8DA46711-1EA2-460D-9D56-6F73802F4A8F}" presName="bgRect" presStyleLbl="bgShp" presStyleIdx="0" presStyleCnt="4"/>
      <dgm:spPr/>
    </dgm:pt>
    <dgm:pt modelId="{743D9566-47EF-4390-AF15-39737DBE4343}" type="pres">
      <dgm:prSet presAssocID="{8DA46711-1EA2-460D-9D56-6F73802F4A8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ěsto"/>
        </a:ext>
      </dgm:extLst>
    </dgm:pt>
    <dgm:pt modelId="{9E4F3095-C35A-48D5-8B5D-80E2FEF524B5}" type="pres">
      <dgm:prSet presAssocID="{8DA46711-1EA2-460D-9D56-6F73802F4A8F}" presName="spaceRect" presStyleCnt="0"/>
      <dgm:spPr/>
    </dgm:pt>
    <dgm:pt modelId="{19910BB9-D61F-40D2-BD75-8D6D8C0BBBC6}" type="pres">
      <dgm:prSet presAssocID="{8DA46711-1EA2-460D-9D56-6F73802F4A8F}" presName="parTx" presStyleLbl="revTx" presStyleIdx="0" presStyleCnt="4">
        <dgm:presLayoutVars>
          <dgm:chMax val="0"/>
          <dgm:chPref val="0"/>
        </dgm:presLayoutVars>
      </dgm:prSet>
      <dgm:spPr/>
    </dgm:pt>
    <dgm:pt modelId="{DAAEFFD9-CE60-4C3D-B4C6-7E47B4255311}" type="pres">
      <dgm:prSet presAssocID="{92C617D6-8631-445D-A22A-71BC519C995E}" presName="sibTrans" presStyleCnt="0"/>
      <dgm:spPr/>
    </dgm:pt>
    <dgm:pt modelId="{A1CAADDB-E08D-4AC4-B333-1E27DB71AF49}" type="pres">
      <dgm:prSet presAssocID="{A314B243-AF92-426F-A1FB-6CBC53AE474D}" presName="compNode" presStyleCnt="0"/>
      <dgm:spPr/>
    </dgm:pt>
    <dgm:pt modelId="{189C0943-BF93-49C8-9BA4-B0637ED30731}" type="pres">
      <dgm:prSet presAssocID="{A314B243-AF92-426F-A1FB-6CBC53AE474D}" presName="bgRect" presStyleLbl="bgShp" presStyleIdx="1" presStyleCnt="4"/>
      <dgm:spPr/>
    </dgm:pt>
    <dgm:pt modelId="{38BAF603-F5D2-4F79-B9E4-A6A1B03CF617}" type="pres">
      <dgm:prSet presAssocID="{A314B243-AF92-426F-A1FB-6CBC53AE474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nihy"/>
        </a:ext>
      </dgm:extLst>
    </dgm:pt>
    <dgm:pt modelId="{7A633809-8086-4100-A6E6-0D4FFBF21C42}" type="pres">
      <dgm:prSet presAssocID="{A314B243-AF92-426F-A1FB-6CBC53AE474D}" presName="spaceRect" presStyleCnt="0"/>
      <dgm:spPr/>
    </dgm:pt>
    <dgm:pt modelId="{28BC3AF9-4D69-4B6B-82E5-40CB21E943F1}" type="pres">
      <dgm:prSet presAssocID="{A314B243-AF92-426F-A1FB-6CBC53AE474D}" presName="parTx" presStyleLbl="revTx" presStyleIdx="1" presStyleCnt="4">
        <dgm:presLayoutVars>
          <dgm:chMax val="0"/>
          <dgm:chPref val="0"/>
        </dgm:presLayoutVars>
      </dgm:prSet>
      <dgm:spPr/>
    </dgm:pt>
    <dgm:pt modelId="{D282C3D0-5540-4877-A931-9C6B20A52FD9}" type="pres">
      <dgm:prSet presAssocID="{A019A324-70D8-44E2-A9FF-3CCF1198BD39}" presName="sibTrans" presStyleCnt="0"/>
      <dgm:spPr/>
    </dgm:pt>
    <dgm:pt modelId="{8FFA446A-0B18-47EB-A5DE-A83D1FE2DAFE}" type="pres">
      <dgm:prSet presAssocID="{47F9112C-A413-4DFB-BD61-3573492C628C}" presName="compNode" presStyleCnt="0"/>
      <dgm:spPr/>
    </dgm:pt>
    <dgm:pt modelId="{DFBA4283-D400-47F5-A908-5DA996503106}" type="pres">
      <dgm:prSet presAssocID="{47F9112C-A413-4DFB-BD61-3573492C628C}" presName="bgRect" presStyleLbl="bgShp" presStyleIdx="2" presStyleCnt="4"/>
      <dgm:spPr/>
    </dgm:pt>
    <dgm:pt modelId="{C3E59629-6B27-46BE-80B3-E1D8E09BDE6B}" type="pres">
      <dgm:prSet presAssocID="{47F9112C-A413-4DFB-BD61-3573492C628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11499633-E933-4656-92FD-37BE851D6D62}" type="pres">
      <dgm:prSet presAssocID="{47F9112C-A413-4DFB-BD61-3573492C628C}" presName="spaceRect" presStyleCnt="0"/>
      <dgm:spPr/>
    </dgm:pt>
    <dgm:pt modelId="{9B2ED7EC-CD09-4313-B0D0-74AB385137D1}" type="pres">
      <dgm:prSet presAssocID="{47F9112C-A413-4DFB-BD61-3573492C628C}" presName="parTx" presStyleLbl="revTx" presStyleIdx="2" presStyleCnt="4">
        <dgm:presLayoutVars>
          <dgm:chMax val="0"/>
          <dgm:chPref val="0"/>
        </dgm:presLayoutVars>
      </dgm:prSet>
      <dgm:spPr/>
    </dgm:pt>
    <dgm:pt modelId="{4E839B19-2FA2-4564-B3A6-495A1972A3D9}" type="pres">
      <dgm:prSet presAssocID="{9A853DA2-6C75-4BED-8E22-8267896FBE94}" presName="sibTrans" presStyleCnt="0"/>
      <dgm:spPr/>
    </dgm:pt>
    <dgm:pt modelId="{D82AA23A-94DD-4D29-AE62-8CF8080A3407}" type="pres">
      <dgm:prSet presAssocID="{A795E539-9AC6-4D04-BBAB-E198022856A4}" presName="compNode" presStyleCnt="0"/>
      <dgm:spPr/>
    </dgm:pt>
    <dgm:pt modelId="{27E796CB-5202-4A84-82AF-02349FCFF41D}" type="pres">
      <dgm:prSet presAssocID="{A795E539-9AC6-4D04-BBAB-E198022856A4}" presName="bgRect" presStyleLbl="bgShp" presStyleIdx="3" presStyleCnt="4"/>
      <dgm:spPr/>
    </dgm:pt>
    <dgm:pt modelId="{4AF49547-5F0E-48F2-8F52-8503A4184B3E}" type="pres">
      <dgm:prSet presAssocID="{A795E539-9AC6-4D04-BBAB-E198022856A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ABE9AD1-E91C-4728-A215-E5EBC9535DC1}" type="pres">
      <dgm:prSet presAssocID="{A795E539-9AC6-4D04-BBAB-E198022856A4}" presName="spaceRect" presStyleCnt="0"/>
      <dgm:spPr/>
    </dgm:pt>
    <dgm:pt modelId="{7E194671-C236-43A4-90C8-CD96E0EB9E8B}" type="pres">
      <dgm:prSet presAssocID="{A795E539-9AC6-4D04-BBAB-E198022856A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DA9F31B-CC96-44B2-81BE-BF813B9AE993}" srcId="{03BCACA1-5476-4550-9209-7C6527B5406E}" destId="{A795E539-9AC6-4D04-BBAB-E198022856A4}" srcOrd="3" destOrd="0" parTransId="{A45E20FA-B46A-456A-909A-E85FC756429D}" sibTransId="{29AEB31E-BC32-4995-B2C4-28674404D263}"/>
    <dgm:cxn modelId="{C3455B34-5A14-41BD-8968-06D6F99B6B48}" type="presOf" srcId="{A795E539-9AC6-4D04-BBAB-E198022856A4}" destId="{7E194671-C236-43A4-90C8-CD96E0EB9E8B}" srcOrd="0" destOrd="0" presId="urn:microsoft.com/office/officeart/2018/2/layout/IconVerticalSolidList"/>
    <dgm:cxn modelId="{4E3C447E-8F21-4448-9B9E-245780E54F74}" type="presOf" srcId="{8DA46711-1EA2-460D-9D56-6F73802F4A8F}" destId="{19910BB9-D61F-40D2-BD75-8D6D8C0BBBC6}" srcOrd="0" destOrd="0" presId="urn:microsoft.com/office/officeart/2018/2/layout/IconVerticalSolidList"/>
    <dgm:cxn modelId="{D60D8F89-A887-4A5E-A4FB-A8EFB6015F59}" srcId="{03BCACA1-5476-4550-9209-7C6527B5406E}" destId="{47F9112C-A413-4DFB-BD61-3573492C628C}" srcOrd="2" destOrd="0" parTransId="{DE711827-E05C-4F83-9146-A26E3309C22F}" sibTransId="{9A853DA2-6C75-4BED-8E22-8267896FBE94}"/>
    <dgm:cxn modelId="{E66229AF-4889-4797-BED7-C3DD2E64BB05}" type="presOf" srcId="{03BCACA1-5476-4550-9209-7C6527B5406E}" destId="{F9CDF83B-0FEE-42F1-975F-9256922C2F7C}" srcOrd="0" destOrd="0" presId="urn:microsoft.com/office/officeart/2018/2/layout/IconVerticalSolidList"/>
    <dgm:cxn modelId="{85FF3CC4-6DF7-4301-BC11-CE9E3ACF4A18}" type="presOf" srcId="{47F9112C-A413-4DFB-BD61-3573492C628C}" destId="{9B2ED7EC-CD09-4313-B0D0-74AB385137D1}" srcOrd="0" destOrd="0" presId="urn:microsoft.com/office/officeart/2018/2/layout/IconVerticalSolidList"/>
    <dgm:cxn modelId="{438576D0-43B6-4F94-B37B-355AAD591F93}" srcId="{03BCACA1-5476-4550-9209-7C6527B5406E}" destId="{A314B243-AF92-426F-A1FB-6CBC53AE474D}" srcOrd="1" destOrd="0" parTransId="{71F98D2D-71EA-4C6D-967C-2DEF019D9202}" sibTransId="{A019A324-70D8-44E2-A9FF-3CCF1198BD39}"/>
    <dgm:cxn modelId="{2BAF14F1-173A-4624-ABEC-DE6AAAAA6FAB}" srcId="{03BCACA1-5476-4550-9209-7C6527B5406E}" destId="{8DA46711-1EA2-460D-9D56-6F73802F4A8F}" srcOrd="0" destOrd="0" parTransId="{0431A84D-61F6-4F3E-A444-1E6E7FEC7C62}" sibTransId="{92C617D6-8631-445D-A22A-71BC519C995E}"/>
    <dgm:cxn modelId="{D0DC6FF2-4C26-4EB0-A2EA-F0B24754E69A}" type="presOf" srcId="{A314B243-AF92-426F-A1FB-6CBC53AE474D}" destId="{28BC3AF9-4D69-4B6B-82E5-40CB21E943F1}" srcOrd="0" destOrd="0" presId="urn:microsoft.com/office/officeart/2018/2/layout/IconVerticalSolidList"/>
    <dgm:cxn modelId="{982B15CE-DEBA-4B3A-8744-04C1D348FCFE}" type="presParOf" srcId="{F9CDF83B-0FEE-42F1-975F-9256922C2F7C}" destId="{E6DB5FBF-DAF6-4748-BA8C-213486BC8946}" srcOrd="0" destOrd="0" presId="urn:microsoft.com/office/officeart/2018/2/layout/IconVerticalSolidList"/>
    <dgm:cxn modelId="{EF1863BC-2754-44A6-82D3-6510E139B1C0}" type="presParOf" srcId="{E6DB5FBF-DAF6-4748-BA8C-213486BC8946}" destId="{7980E266-D64D-4D10-B66D-8E1C3D0AA901}" srcOrd="0" destOrd="0" presId="urn:microsoft.com/office/officeart/2018/2/layout/IconVerticalSolidList"/>
    <dgm:cxn modelId="{501948AB-5D64-4071-89D8-2274E94F94B0}" type="presParOf" srcId="{E6DB5FBF-DAF6-4748-BA8C-213486BC8946}" destId="{743D9566-47EF-4390-AF15-39737DBE4343}" srcOrd="1" destOrd="0" presId="urn:microsoft.com/office/officeart/2018/2/layout/IconVerticalSolidList"/>
    <dgm:cxn modelId="{1B05BFF0-3469-43F4-8C17-599E6FD955E3}" type="presParOf" srcId="{E6DB5FBF-DAF6-4748-BA8C-213486BC8946}" destId="{9E4F3095-C35A-48D5-8B5D-80E2FEF524B5}" srcOrd="2" destOrd="0" presId="urn:microsoft.com/office/officeart/2018/2/layout/IconVerticalSolidList"/>
    <dgm:cxn modelId="{67E51CEB-EB91-4D68-BBB5-1BBC2274173A}" type="presParOf" srcId="{E6DB5FBF-DAF6-4748-BA8C-213486BC8946}" destId="{19910BB9-D61F-40D2-BD75-8D6D8C0BBBC6}" srcOrd="3" destOrd="0" presId="urn:microsoft.com/office/officeart/2018/2/layout/IconVerticalSolidList"/>
    <dgm:cxn modelId="{D211383A-2A1C-4305-9A88-5F4948A02310}" type="presParOf" srcId="{F9CDF83B-0FEE-42F1-975F-9256922C2F7C}" destId="{DAAEFFD9-CE60-4C3D-B4C6-7E47B4255311}" srcOrd="1" destOrd="0" presId="urn:microsoft.com/office/officeart/2018/2/layout/IconVerticalSolidList"/>
    <dgm:cxn modelId="{C261AEC1-5766-4702-B5C6-48C30F08310A}" type="presParOf" srcId="{F9CDF83B-0FEE-42F1-975F-9256922C2F7C}" destId="{A1CAADDB-E08D-4AC4-B333-1E27DB71AF49}" srcOrd="2" destOrd="0" presId="urn:microsoft.com/office/officeart/2018/2/layout/IconVerticalSolidList"/>
    <dgm:cxn modelId="{8563847D-8057-4F45-AA75-CAB1ED2DCA29}" type="presParOf" srcId="{A1CAADDB-E08D-4AC4-B333-1E27DB71AF49}" destId="{189C0943-BF93-49C8-9BA4-B0637ED30731}" srcOrd="0" destOrd="0" presId="urn:microsoft.com/office/officeart/2018/2/layout/IconVerticalSolidList"/>
    <dgm:cxn modelId="{585EE9D8-7DB3-45C5-A27E-DFB0C08EA885}" type="presParOf" srcId="{A1CAADDB-E08D-4AC4-B333-1E27DB71AF49}" destId="{38BAF603-F5D2-4F79-B9E4-A6A1B03CF617}" srcOrd="1" destOrd="0" presId="urn:microsoft.com/office/officeart/2018/2/layout/IconVerticalSolidList"/>
    <dgm:cxn modelId="{FB122302-4028-490C-8ED5-356300E23079}" type="presParOf" srcId="{A1CAADDB-E08D-4AC4-B333-1E27DB71AF49}" destId="{7A633809-8086-4100-A6E6-0D4FFBF21C42}" srcOrd="2" destOrd="0" presId="urn:microsoft.com/office/officeart/2018/2/layout/IconVerticalSolidList"/>
    <dgm:cxn modelId="{4D20EF91-0D06-4D56-96DB-8F1BFD24C8EC}" type="presParOf" srcId="{A1CAADDB-E08D-4AC4-B333-1E27DB71AF49}" destId="{28BC3AF9-4D69-4B6B-82E5-40CB21E943F1}" srcOrd="3" destOrd="0" presId="urn:microsoft.com/office/officeart/2018/2/layout/IconVerticalSolidList"/>
    <dgm:cxn modelId="{F139A799-37CC-451B-8D67-4C761A2B7F84}" type="presParOf" srcId="{F9CDF83B-0FEE-42F1-975F-9256922C2F7C}" destId="{D282C3D0-5540-4877-A931-9C6B20A52FD9}" srcOrd="3" destOrd="0" presId="urn:microsoft.com/office/officeart/2018/2/layout/IconVerticalSolidList"/>
    <dgm:cxn modelId="{232E3961-A8E0-406D-97E9-A19E7C63EE6E}" type="presParOf" srcId="{F9CDF83B-0FEE-42F1-975F-9256922C2F7C}" destId="{8FFA446A-0B18-47EB-A5DE-A83D1FE2DAFE}" srcOrd="4" destOrd="0" presId="urn:microsoft.com/office/officeart/2018/2/layout/IconVerticalSolidList"/>
    <dgm:cxn modelId="{09B22AA0-6171-4F20-9D31-7093B32FD027}" type="presParOf" srcId="{8FFA446A-0B18-47EB-A5DE-A83D1FE2DAFE}" destId="{DFBA4283-D400-47F5-A908-5DA996503106}" srcOrd="0" destOrd="0" presId="urn:microsoft.com/office/officeart/2018/2/layout/IconVerticalSolidList"/>
    <dgm:cxn modelId="{A685E351-E3B6-4C64-BC98-86E34A0CC0D2}" type="presParOf" srcId="{8FFA446A-0B18-47EB-A5DE-A83D1FE2DAFE}" destId="{C3E59629-6B27-46BE-80B3-E1D8E09BDE6B}" srcOrd="1" destOrd="0" presId="urn:microsoft.com/office/officeart/2018/2/layout/IconVerticalSolidList"/>
    <dgm:cxn modelId="{A57BF238-ECD4-410C-8876-51456C5152A5}" type="presParOf" srcId="{8FFA446A-0B18-47EB-A5DE-A83D1FE2DAFE}" destId="{11499633-E933-4656-92FD-37BE851D6D62}" srcOrd="2" destOrd="0" presId="urn:microsoft.com/office/officeart/2018/2/layout/IconVerticalSolidList"/>
    <dgm:cxn modelId="{EA1BBEA2-BCBC-42B2-8394-709B4307AF40}" type="presParOf" srcId="{8FFA446A-0B18-47EB-A5DE-A83D1FE2DAFE}" destId="{9B2ED7EC-CD09-4313-B0D0-74AB385137D1}" srcOrd="3" destOrd="0" presId="urn:microsoft.com/office/officeart/2018/2/layout/IconVerticalSolidList"/>
    <dgm:cxn modelId="{06B77693-11CC-4CC7-B000-169B785C0362}" type="presParOf" srcId="{F9CDF83B-0FEE-42F1-975F-9256922C2F7C}" destId="{4E839B19-2FA2-4564-B3A6-495A1972A3D9}" srcOrd="5" destOrd="0" presId="urn:microsoft.com/office/officeart/2018/2/layout/IconVerticalSolidList"/>
    <dgm:cxn modelId="{025A2350-88B0-4353-864C-D0C4FCDAD675}" type="presParOf" srcId="{F9CDF83B-0FEE-42F1-975F-9256922C2F7C}" destId="{D82AA23A-94DD-4D29-AE62-8CF8080A3407}" srcOrd="6" destOrd="0" presId="urn:microsoft.com/office/officeart/2018/2/layout/IconVerticalSolidList"/>
    <dgm:cxn modelId="{DE8FEC09-FFBA-468D-B516-64958D99CF77}" type="presParOf" srcId="{D82AA23A-94DD-4D29-AE62-8CF8080A3407}" destId="{27E796CB-5202-4A84-82AF-02349FCFF41D}" srcOrd="0" destOrd="0" presId="urn:microsoft.com/office/officeart/2018/2/layout/IconVerticalSolidList"/>
    <dgm:cxn modelId="{5D527630-FFE3-49F5-B914-133097883B47}" type="presParOf" srcId="{D82AA23A-94DD-4D29-AE62-8CF8080A3407}" destId="{4AF49547-5F0E-48F2-8F52-8503A4184B3E}" srcOrd="1" destOrd="0" presId="urn:microsoft.com/office/officeart/2018/2/layout/IconVerticalSolidList"/>
    <dgm:cxn modelId="{EDE3F86E-AA21-40C0-81AA-839FB103C8C6}" type="presParOf" srcId="{D82AA23A-94DD-4D29-AE62-8CF8080A3407}" destId="{3ABE9AD1-E91C-4728-A215-E5EBC9535DC1}" srcOrd="2" destOrd="0" presId="urn:microsoft.com/office/officeart/2018/2/layout/IconVerticalSolidList"/>
    <dgm:cxn modelId="{DCAA0486-6854-473F-A6E1-C55C2FD6187B}" type="presParOf" srcId="{D82AA23A-94DD-4D29-AE62-8CF8080A3407}" destId="{7E194671-C236-43A4-90C8-CD96E0EB9E8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0E266-D64D-4D10-B66D-8E1C3D0AA901}">
      <dsp:nvSpPr>
        <dsp:cNvPr id="0" name=""/>
        <dsp:cNvSpPr/>
      </dsp:nvSpPr>
      <dsp:spPr>
        <a:xfrm>
          <a:off x="0" y="1741"/>
          <a:ext cx="10515600" cy="8825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9566-47EF-4390-AF15-39737DBE4343}">
      <dsp:nvSpPr>
        <dsp:cNvPr id="0" name=""/>
        <dsp:cNvSpPr/>
      </dsp:nvSpPr>
      <dsp:spPr>
        <a:xfrm>
          <a:off x="266982" y="200323"/>
          <a:ext cx="485421" cy="4854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910BB9-D61F-40D2-BD75-8D6D8C0BBBC6}">
      <dsp:nvSpPr>
        <dsp:cNvPr id="0" name=""/>
        <dsp:cNvSpPr/>
      </dsp:nvSpPr>
      <dsp:spPr>
        <a:xfrm>
          <a:off x="1019386" y="1741"/>
          <a:ext cx="9496213" cy="882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407" tIns="93407" rIns="93407" bIns="9340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Vliv renesanční architektury na moderní stavby</a:t>
          </a:r>
          <a:endParaRPr lang="en-US" sz="2200" kern="1200"/>
        </a:p>
      </dsp:txBody>
      <dsp:txXfrm>
        <a:off x="1019386" y="1741"/>
        <a:ext cx="9496213" cy="882585"/>
      </dsp:txXfrm>
    </dsp:sp>
    <dsp:sp modelId="{189C0943-BF93-49C8-9BA4-B0637ED30731}">
      <dsp:nvSpPr>
        <dsp:cNvPr id="0" name=""/>
        <dsp:cNvSpPr/>
      </dsp:nvSpPr>
      <dsp:spPr>
        <a:xfrm>
          <a:off x="0" y="1104973"/>
          <a:ext cx="10515600" cy="8825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AF603-F5D2-4F79-B9E4-A6A1B03CF617}">
      <dsp:nvSpPr>
        <dsp:cNvPr id="0" name=""/>
        <dsp:cNvSpPr/>
      </dsp:nvSpPr>
      <dsp:spPr>
        <a:xfrm>
          <a:off x="266982" y="1303554"/>
          <a:ext cx="485421" cy="4854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C3AF9-4D69-4B6B-82E5-40CB21E943F1}">
      <dsp:nvSpPr>
        <dsp:cNvPr id="0" name=""/>
        <dsp:cNvSpPr/>
      </dsp:nvSpPr>
      <dsp:spPr>
        <a:xfrm>
          <a:off x="1019386" y="1104973"/>
          <a:ext cx="9496213" cy="882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407" tIns="93407" rIns="93407" bIns="9340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Vliv renesanční literatury na současnou literární tvorbu</a:t>
          </a:r>
          <a:endParaRPr lang="en-US" sz="2200" kern="1200"/>
        </a:p>
      </dsp:txBody>
      <dsp:txXfrm>
        <a:off x="1019386" y="1104973"/>
        <a:ext cx="9496213" cy="882585"/>
      </dsp:txXfrm>
    </dsp:sp>
    <dsp:sp modelId="{DFBA4283-D400-47F5-A908-5DA996503106}">
      <dsp:nvSpPr>
        <dsp:cNvPr id="0" name=""/>
        <dsp:cNvSpPr/>
      </dsp:nvSpPr>
      <dsp:spPr>
        <a:xfrm>
          <a:off x="0" y="2208204"/>
          <a:ext cx="10515600" cy="8825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E59629-6B27-46BE-80B3-E1D8E09BDE6B}">
      <dsp:nvSpPr>
        <dsp:cNvPr id="0" name=""/>
        <dsp:cNvSpPr/>
      </dsp:nvSpPr>
      <dsp:spPr>
        <a:xfrm>
          <a:off x="266982" y="2406786"/>
          <a:ext cx="485421" cy="4854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2ED7EC-CD09-4313-B0D0-74AB385137D1}">
      <dsp:nvSpPr>
        <dsp:cNvPr id="0" name=""/>
        <dsp:cNvSpPr/>
      </dsp:nvSpPr>
      <dsp:spPr>
        <a:xfrm>
          <a:off x="1019386" y="2208204"/>
          <a:ext cx="9496213" cy="882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407" tIns="93407" rIns="93407" bIns="9340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Vliv humanistických ideálů na vzdělávání a vzdělávací systém</a:t>
          </a:r>
          <a:endParaRPr lang="en-US" sz="2200" kern="1200"/>
        </a:p>
      </dsp:txBody>
      <dsp:txXfrm>
        <a:off x="1019386" y="2208204"/>
        <a:ext cx="9496213" cy="882585"/>
      </dsp:txXfrm>
    </dsp:sp>
    <dsp:sp modelId="{27E796CB-5202-4A84-82AF-02349FCFF41D}">
      <dsp:nvSpPr>
        <dsp:cNvPr id="0" name=""/>
        <dsp:cNvSpPr/>
      </dsp:nvSpPr>
      <dsp:spPr>
        <a:xfrm>
          <a:off x="0" y="3311436"/>
          <a:ext cx="10515600" cy="8825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F49547-5F0E-48F2-8F52-8503A4184B3E}">
      <dsp:nvSpPr>
        <dsp:cNvPr id="0" name=""/>
        <dsp:cNvSpPr/>
      </dsp:nvSpPr>
      <dsp:spPr>
        <a:xfrm>
          <a:off x="266982" y="3510017"/>
          <a:ext cx="485421" cy="48542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194671-C236-43A4-90C8-CD96E0EB9E8B}">
      <dsp:nvSpPr>
        <dsp:cNvPr id="0" name=""/>
        <dsp:cNvSpPr/>
      </dsp:nvSpPr>
      <dsp:spPr>
        <a:xfrm>
          <a:off x="1019386" y="3311436"/>
          <a:ext cx="9496213" cy="882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407" tIns="93407" rIns="93407" bIns="9340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Vliv renesančního vědeckého myšlení na moderní vědu a technologie</a:t>
          </a:r>
          <a:endParaRPr lang="en-US" sz="2200" kern="1200"/>
        </a:p>
      </dsp:txBody>
      <dsp:txXfrm>
        <a:off x="1019386" y="3311436"/>
        <a:ext cx="9496213" cy="882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36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87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59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2/20/24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13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5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2/20/24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7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2/20/24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6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2/20/24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5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2/20/24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7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2/20/24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95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2/20/24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7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2/20/24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23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7" r:id="rId9"/>
    <p:sldLayoutId id="2147483735" r:id="rId10"/>
    <p:sldLayoutId id="214748373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B17B84-F8A7-4053-9C9D-91E3CA7F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12188951" cy="6858000"/>
          </a:xfrm>
          <a:prstGeom prst="rect">
            <a:avLst/>
          </a:prstGeom>
          <a:blipFill dpi="0" rotWithShape="1">
            <a:blip r:embed="rId2">
              <a:alphaModFix amt="30000"/>
              <a:lum bright="70000" contrast="-70000"/>
            </a:blip>
            <a:srcRect/>
            <a:tile tx="889000" ty="0" sx="100000" sy="10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1585F78-6B89-57E2-AAA9-8EE0036476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27788" r="-1" b="1838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0E01CA7-9732-467A-0DBF-0755D53FF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40211"/>
            <a:ext cx="7530685" cy="3163864"/>
          </a:xfrm>
        </p:spPr>
        <p:txBody>
          <a:bodyPr>
            <a:normAutofit/>
          </a:bodyPr>
          <a:lstStyle/>
          <a:p>
            <a:pPr algn="l"/>
            <a:r>
              <a:rPr lang="cs-CZ" sz="5200">
                <a:solidFill>
                  <a:srgbClr val="FFFFFF"/>
                </a:solidFill>
              </a:rPr>
              <a:t>RENESANCE</a:t>
            </a:r>
          </a:p>
        </p:txBody>
      </p:sp>
    </p:spTree>
    <p:extLst>
      <p:ext uri="{BB962C8B-B14F-4D97-AF65-F5344CB8AC3E}">
        <p14:creationId xmlns:p14="http://schemas.microsoft.com/office/powerpoint/2010/main" val="2813163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8CECF1-9DF4-A6EA-D332-80BC74734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TÉMATA SKUPINOVÉ PRÁCE</a:t>
            </a:r>
            <a:endParaRPr lang="cs-CZ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BB6E3C1-6888-9A08-68F5-30A2BC04FF9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49450"/>
          <a:ext cx="10515600" cy="4195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9619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4F85F-B17F-556C-2853-7DCB58312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RENESANCE VS. HUMANISMUS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4C986B-F278-168B-85CA-9C586B459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Humanismus - = myšlenkový směr</a:t>
            </a:r>
          </a:p>
          <a:p>
            <a:r>
              <a:rPr lang="cs-CZ" dirty="0"/>
              <a:t>Renesance = umělecký sloh (v umění)</a:t>
            </a:r>
          </a:p>
          <a:p>
            <a:pPr lvl="1"/>
            <a:r>
              <a:rPr lang="cs-CZ" dirty="0"/>
              <a:t>Slovo </a:t>
            </a:r>
            <a:r>
              <a:rPr lang="cs-CZ" dirty="0" err="1"/>
              <a:t>renaissance</a:t>
            </a:r>
            <a:r>
              <a:rPr lang="cs-CZ" dirty="0"/>
              <a:t> – znamená </a:t>
            </a:r>
            <a:r>
              <a:rPr lang="cs-CZ" dirty="0" err="1"/>
              <a:t>zrovuzrození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0606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2AFB58-F816-4E96-A2FE-42F74E62A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HUMANISMUS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9C044B-4E4D-B8F5-000B-C7C753B27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Humanismus na rozdíl od středověkého myšlení, které svazovalo život lidí věčnými obavami o posmrtnou spásu, přiznává smysl lidskému životu už na tomto světě</a:t>
            </a:r>
          </a:p>
          <a:p>
            <a:r>
              <a:rPr lang="cs-CZ" dirty="0"/>
              <a:t>Humanisté nepopírali existenci Boha a byli věřícími – chápali však člověka jako svobodného jedince nadaného rozumovými a tvořivými schopnostmi a odpovědného za svůj život i činy</a:t>
            </a:r>
          </a:p>
          <a:p>
            <a:r>
              <a:rPr lang="cs-CZ" dirty="0"/>
              <a:t>Nejznámějším myslitelem byl Holanďan Erasmus Rotterdamský – odsuzoval válečné řešení konfliktů a byl příznivcem náboženské tolerance</a:t>
            </a:r>
          </a:p>
        </p:txBody>
      </p:sp>
    </p:spTree>
    <p:extLst>
      <p:ext uri="{BB962C8B-B14F-4D97-AF65-F5344CB8AC3E}">
        <p14:creationId xmlns:p14="http://schemas.microsoft.com/office/powerpoint/2010/main" val="614426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B31C12-E1F4-6841-6A41-6E62F90F0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RENESANCE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4FB60A-2ACE-5FD2-EF36-D5289BD13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Umělecký sloh, který vznikl </a:t>
            </a:r>
            <a:r>
              <a:rPr lang="cs-CZ" b="1" dirty="0"/>
              <a:t>v Itálii ve 14. století </a:t>
            </a:r>
            <a:r>
              <a:rPr lang="cs-CZ" dirty="0"/>
              <a:t>a ve dvou následujících se rozšířil po Evropě</a:t>
            </a:r>
          </a:p>
          <a:p>
            <a:r>
              <a:rPr lang="cs-CZ" dirty="0"/>
              <a:t>Vzorem se mu stala </a:t>
            </a:r>
            <a:r>
              <a:rPr lang="cs-CZ" b="1" dirty="0"/>
              <a:t>kultura antického Řecka a Říma</a:t>
            </a:r>
          </a:p>
          <a:p>
            <a:r>
              <a:rPr lang="cs-CZ" dirty="0"/>
              <a:t>Projevila se ve stavitelství, sochařství a malířství</a:t>
            </a:r>
          </a:p>
          <a:p>
            <a:r>
              <a:rPr lang="cs-CZ" dirty="0"/>
              <a:t>Renesanční stavby se </a:t>
            </a:r>
            <a:r>
              <a:rPr lang="cs-CZ" b="1" dirty="0"/>
              <a:t>odlišují od gotických</a:t>
            </a:r>
          </a:p>
          <a:p>
            <a:pPr lvl="1"/>
            <a:r>
              <a:rPr lang="cs-CZ" dirty="0"/>
              <a:t>Nevypínají se do výšky, ale </a:t>
            </a:r>
            <a:r>
              <a:rPr lang="cs-CZ" b="1" dirty="0"/>
              <a:t>rozkládají se do šířky</a:t>
            </a:r>
          </a:p>
          <a:p>
            <a:pPr lvl="1"/>
            <a:r>
              <a:rPr lang="cs-CZ" dirty="0"/>
              <a:t>Chrámy byly stavěny bez členění na několik lodí</a:t>
            </a:r>
          </a:p>
          <a:p>
            <a:pPr lvl="1"/>
            <a:r>
              <a:rPr lang="cs-CZ" dirty="0"/>
              <a:t>Zmizel gotický lomený oblouk a žebrová klenba</a:t>
            </a:r>
          </a:p>
        </p:txBody>
      </p:sp>
    </p:spTree>
    <p:extLst>
      <p:ext uri="{BB962C8B-B14F-4D97-AF65-F5344CB8AC3E}">
        <p14:creationId xmlns:p14="http://schemas.microsoft.com/office/powerpoint/2010/main" val="3060899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49F8C60-9D99-D83B-804A-905256E2D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056" y="19050"/>
            <a:ext cx="3394285" cy="234129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4E56AC8-E2F7-39C6-F73B-A88305BED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944" y="-360362"/>
            <a:ext cx="3014748" cy="41402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139BEA6-9EB9-3099-8C0D-AE4B45BFD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9375"/>
            <a:ext cx="2159000" cy="16891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EDDFE96-EA80-9AE3-5FB2-BFCD8D88F1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6786" y="4599547"/>
            <a:ext cx="2415515" cy="224892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A3A175E-7AC5-7407-2463-A63EA7FACE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9244" y="2339974"/>
            <a:ext cx="4051300" cy="269240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A142A33-B614-878F-6FE3-C865DEE1FA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2301" y="5025288"/>
            <a:ext cx="2739061" cy="182318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5677394-C3C4-1776-029C-E7CFFD7862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-8968"/>
            <a:ext cx="3724528" cy="236931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B3B5FE1-8B47-57C9-71BF-9DA350BBD7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56219" y="1709738"/>
            <a:ext cx="2794000" cy="18669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4A18381-915F-34D1-CEBD-E3F33213C3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6219" y="-38204"/>
            <a:ext cx="2835781" cy="179705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70E9BBB-8442-775F-23FC-CB299B0806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70544" y="3298825"/>
            <a:ext cx="4400818" cy="176530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91CDE32-F597-B5D5-235D-5ED95227692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59000" y="5031587"/>
            <a:ext cx="3065310" cy="182641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AEE3DB9-7A67-A580-5C52-5C26D896E91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87637" y="5031586"/>
            <a:ext cx="2028408" cy="180736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F45A233-1602-3E0D-F7AE-AA1DFF098CF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3055937"/>
            <a:ext cx="3014748" cy="209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71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108519-103A-25EF-8865-56592236D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RENESANCE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6BE27E-7383-3FBC-9B5F-E0AAC8F96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Nedobytné a neútulné hrady vystřídaly </a:t>
            </a:r>
            <a:r>
              <a:rPr lang="cs-CZ" b="1" dirty="0"/>
              <a:t>paláce</a:t>
            </a:r>
            <a:r>
              <a:rPr lang="cs-CZ" dirty="0"/>
              <a:t> a </a:t>
            </a:r>
            <a:r>
              <a:rPr lang="cs-CZ" b="1" dirty="0"/>
              <a:t>zámky</a:t>
            </a:r>
            <a:r>
              <a:rPr lang="cs-CZ" dirty="0"/>
              <a:t> s </a:t>
            </a:r>
            <a:r>
              <a:rPr lang="cs-CZ" b="1" dirty="0"/>
              <a:t>arkádovými nádvoří</a:t>
            </a:r>
            <a:r>
              <a:rPr lang="cs-CZ" dirty="0"/>
              <a:t>mi</a:t>
            </a:r>
          </a:p>
          <a:p>
            <a:r>
              <a:rPr lang="cs-CZ" dirty="0"/>
              <a:t>Byly prostorné a světlé, se </a:t>
            </a:r>
            <a:r>
              <a:rPr lang="cs-CZ" b="1" dirty="0"/>
              <a:t>širokými</a:t>
            </a:r>
            <a:r>
              <a:rPr lang="cs-CZ" dirty="0"/>
              <a:t> </a:t>
            </a:r>
            <a:r>
              <a:rPr lang="cs-CZ" b="1" dirty="0"/>
              <a:t>okny</a:t>
            </a:r>
            <a:r>
              <a:rPr lang="cs-CZ" dirty="0"/>
              <a:t> a poskytovaly mnohem větší pohodlí než hrady</a:t>
            </a:r>
          </a:p>
          <a:p>
            <a:r>
              <a:rPr lang="cs-CZ" dirty="0"/>
              <a:t>Kolem se prostíraly </a:t>
            </a:r>
            <a:r>
              <a:rPr lang="cs-CZ" b="1" dirty="0"/>
              <a:t>zahrady</a:t>
            </a:r>
            <a:r>
              <a:rPr lang="cs-CZ" dirty="0"/>
              <a:t> a </a:t>
            </a:r>
            <a:r>
              <a:rPr lang="cs-CZ" b="1" dirty="0"/>
              <a:t>parky</a:t>
            </a:r>
          </a:p>
        </p:txBody>
      </p:sp>
    </p:spTree>
    <p:extLst>
      <p:ext uri="{BB962C8B-B14F-4D97-AF65-F5344CB8AC3E}">
        <p14:creationId xmlns:p14="http://schemas.microsoft.com/office/powerpoint/2010/main" val="853778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5A8C81AE-8F0D-49F3-9FB4-334B0DCD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1" name="Picture 14">
            <a:extLst>
              <a:ext uri="{FF2B5EF4-FFF2-40B4-BE49-F238E27FC236}">
                <a16:creationId xmlns:a16="http://schemas.microsoft.com/office/drawing/2014/main" id="{3A0AB1E0-FFE6-4D14-96E0-C0F76F64B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8" r="40625"/>
          <a:stretch/>
        </p:blipFill>
        <p:spPr>
          <a:xfrm rot="16200000">
            <a:off x="36314" y="-76122"/>
            <a:ext cx="1295924" cy="137464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7B0CD84-9183-34E4-380A-CC4BFA0AF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813"/>
            <a:ext cx="5638800" cy="230763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MALÍŘSTVÍ A SOCHAŘSTVÍ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B4E20B-47C7-C5B9-C393-FCE684876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7160" y="559814"/>
            <a:ext cx="4633486" cy="23076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Malíři a sochaři se snažili zachytit postavy realisticky</a:t>
            </a:r>
          </a:p>
          <a:p>
            <a:pPr>
              <a:lnSpc>
                <a:spcPct val="100000"/>
              </a:lnSpc>
            </a:pPr>
            <a:r>
              <a:rPr lang="cs-CZ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Ve tvářích a gestech se pokoušeli znázornit stav jejich nitra</a:t>
            </a:r>
          </a:p>
          <a:p>
            <a:pPr>
              <a:lnSpc>
                <a:spcPct val="100000"/>
              </a:lnSpc>
            </a:pPr>
            <a:r>
              <a:rPr lang="cs-CZ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Časté erotické motivy</a:t>
            </a:r>
          </a:p>
          <a:p>
            <a:pPr>
              <a:lnSpc>
                <a:spcPct val="100000"/>
              </a:lnSpc>
            </a:pPr>
            <a:r>
              <a:rPr lang="cs-CZ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Mezi nejznámější malíře patří Italové </a:t>
            </a:r>
            <a:r>
              <a:rPr lang="cs-CZ" sz="1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Leonardo</a:t>
            </a:r>
            <a:r>
              <a:rPr lang="cs-CZ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cs-CZ" sz="1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da</a:t>
            </a:r>
            <a:r>
              <a:rPr lang="cs-CZ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cs-CZ" sz="1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Vinci</a:t>
            </a:r>
            <a:r>
              <a:rPr lang="cs-CZ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(autor obrazu Mona Lisa) a </a:t>
            </a:r>
            <a:r>
              <a:rPr lang="cs-CZ" sz="1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Sandro</a:t>
            </a:r>
            <a:r>
              <a:rPr lang="cs-CZ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cs-CZ" sz="14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Boticceli</a:t>
            </a:r>
            <a:r>
              <a:rPr lang="cs-CZ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(obraz Zrození Venuše)</a:t>
            </a:r>
          </a:p>
          <a:p>
            <a:pPr>
              <a:lnSpc>
                <a:spcPct val="100000"/>
              </a:lnSpc>
            </a:pPr>
            <a:r>
              <a:rPr lang="cs-CZ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Nejznámější sochař je Michelangelo </a:t>
            </a:r>
            <a:r>
              <a:rPr lang="cs-CZ" sz="1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Buonarotti</a:t>
            </a:r>
            <a:endParaRPr lang="cs-CZ" sz="1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77275A-EF81-0D53-4891-F4671DA96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73967"/>
            <a:ext cx="2115905" cy="315086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007B5BA-D26F-CA06-C88A-2861FFFD5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5020" y="3157538"/>
            <a:ext cx="2148313" cy="31508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4A0B226-95D3-EC52-D90D-D5A132B2D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8668" y="3157538"/>
            <a:ext cx="5047473" cy="3167289"/>
          </a:xfrm>
          <a:prstGeom prst="rect">
            <a:avLst/>
          </a:prstGeom>
        </p:spPr>
      </p:pic>
      <p:pic>
        <p:nvPicPr>
          <p:cNvPr id="22" name="Picture 16">
            <a:extLst>
              <a:ext uri="{FF2B5EF4-FFF2-40B4-BE49-F238E27FC236}">
                <a16:creationId xmlns:a16="http://schemas.microsoft.com/office/drawing/2014/main" id="{7047E834-B9F5-403B-98C3-A4B024A64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07"/>
          <a:stretch/>
        </p:blipFill>
        <p:spPr>
          <a:xfrm>
            <a:off x="11545945" y="1757623"/>
            <a:ext cx="643007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44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54157C-70B3-1907-45A5-2827503D6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NÁBOŽENSKÁ REFORMACE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7381AA-ACBD-BFF7-F361-BBB72C351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Myšlenky humanistů se odrazily i v náboženském myšlení</a:t>
            </a:r>
          </a:p>
          <a:p>
            <a:r>
              <a:rPr lang="cs-CZ" dirty="0"/>
              <a:t>Počátkem 16.století vzniklo a rozmohlo se náboženské hnutí nazvané </a:t>
            </a:r>
            <a:r>
              <a:rPr lang="cs-CZ" b="1" dirty="0"/>
              <a:t>reformace</a:t>
            </a:r>
            <a:r>
              <a:rPr lang="cs-CZ" dirty="0"/>
              <a:t> – usilovalo o </a:t>
            </a:r>
            <a:r>
              <a:rPr lang="cs-CZ" b="1" dirty="0"/>
              <a:t>nápravu katolické cí</a:t>
            </a:r>
            <a:r>
              <a:rPr lang="cs-CZ" dirty="0"/>
              <a:t>rkve a celé lidské společnosti</a:t>
            </a:r>
          </a:p>
          <a:p>
            <a:r>
              <a:rPr lang="cs-CZ" dirty="0"/>
              <a:t>Reformátoři vytvářeli </a:t>
            </a:r>
            <a:r>
              <a:rPr lang="cs-CZ" b="1" dirty="0"/>
              <a:t>vlastní, na papeži nezávislé církve</a:t>
            </a:r>
          </a:p>
          <a:p>
            <a:r>
              <a:rPr lang="cs-CZ" dirty="0"/>
              <a:t>Reformace kladla důraz na doslovný výklad bible, především evangelií – reformovaní křesťané se proto souhrnně nazývají </a:t>
            </a:r>
            <a:r>
              <a:rPr lang="cs-CZ" b="1" dirty="0"/>
              <a:t>evangelíci</a:t>
            </a:r>
            <a:r>
              <a:rPr lang="cs-CZ" dirty="0"/>
              <a:t> -&gt; reformované církve bývají označovány jako církve </a:t>
            </a:r>
            <a:r>
              <a:rPr lang="cs-CZ" b="1" dirty="0"/>
              <a:t>evangelické</a:t>
            </a:r>
            <a:r>
              <a:rPr lang="cs-CZ" dirty="0"/>
              <a:t> nebo také </a:t>
            </a:r>
            <a:r>
              <a:rPr lang="cs-CZ" b="1" dirty="0"/>
              <a:t>protestantské</a:t>
            </a:r>
          </a:p>
        </p:txBody>
      </p:sp>
    </p:spTree>
    <p:extLst>
      <p:ext uri="{BB962C8B-B14F-4D97-AF65-F5344CB8AC3E}">
        <p14:creationId xmlns:p14="http://schemas.microsoft.com/office/powerpoint/2010/main" val="2306154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95073-9D20-6193-36D0-FA175DCB5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SKUPINOVÁ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46136A-BDCD-141D-0487-D57E2BD57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Rozdělení se do skupin </a:t>
            </a:r>
          </a:p>
          <a:p>
            <a:pPr lvl="1"/>
            <a:r>
              <a:rPr lang="cs-CZ" dirty="0"/>
              <a:t>po 3-4 lidech</a:t>
            </a:r>
          </a:p>
          <a:p>
            <a:r>
              <a:rPr lang="cs-CZ" dirty="0"/>
              <a:t>Brainstorming</a:t>
            </a:r>
          </a:p>
          <a:p>
            <a:pPr lvl="1"/>
            <a:r>
              <a:rPr lang="cs-CZ" dirty="0"/>
              <a:t>Diskuze o tom, jaké prvky renesance a humanismu byly klíčové pro změnu evropské společnosti (umění, vzdělávání, věda, myšlení, architektura atd.)</a:t>
            </a:r>
          </a:p>
          <a:p>
            <a:r>
              <a:rPr lang="cs-CZ" dirty="0"/>
              <a:t>Výběr tématu</a:t>
            </a:r>
          </a:p>
          <a:p>
            <a:r>
              <a:rPr lang="cs-CZ" dirty="0"/>
              <a:t>Rešerše (15 minut)</a:t>
            </a:r>
          </a:p>
          <a:p>
            <a:r>
              <a:rPr lang="cs-CZ" dirty="0"/>
              <a:t>Příprava prezentace (15 minut)</a:t>
            </a:r>
          </a:p>
          <a:p>
            <a:r>
              <a:rPr lang="cs-CZ" dirty="0"/>
              <a:t>Samotná prezentace před třídou</a:t>
            </a:r>
          </a:p>
          <a:p>
            <a:r>
              <a:rPr lang="cs-CZ" dirty="0"/>
              <a:t>Zhodnocení</a:t>
            </a:r>
          </a:p>
        </p:txBody>
      </p:sp>
    </p:spTree>
    <p:extLst>
      <p:ext uri="{BB962C8B-B14F-4D97-AF65-F5344CB8AC3E}">
        <p14:creationId xmlns:p14="http://schemas.microsoft.com/office/powerpoint/2010/main" val="276638087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AnalogousFromRegularSeedRightStep">
      <a:dk1>
        <a:srgbClr val="000000"/>
      </a:dk1>
      <a:lt1>
        <a:srgbClr val="FFFFFF"/>
      </a:lt1>
      <a:dk2>
        <a:srgbClr val="1B302A"/>
      </a:dk2>
      <a:lt2>
        <a:srgbClr val="F3F0F1"/>
      </a:lt2>
      <a:accent1>
        <a:srgbClr val="46B197"/>
      </a:accent1>
      <a:accent2>
        <a:srgbClr val="3B9DB1"/>
      </a:accent2>
      <a:accent3>
        <a:srgbClr val="4D7EC3"/>
      </a:accent3>
      <a:accent4>
        <a:srgbClr val="4C4CB8"/>
      </a:accent4>
      <a:accent5>
        <a:srgbClr val="7E4DC3"/>
      </a:accent5>
      <a:accent6>
        <a:srgbClr val="9E3BB1"/>
      </a:accent6>
      <a:hlink>
        <a:srgbClr val="BF3F5F"/>
      </a:hlink>
      <a:folHlink>
        <a:srgbClr val="7F7F7F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400</Words>
  <Application>Microsoft Macintosh PowerPoint</Application>
  <PresentationFormat>Širokoúhlá obrazovka</PresentationFormat>
  <Paragraphs>47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Avenir Next LT Pro</vt:lpstr>
      <vt:lpstr>AvenirNext LT Pro Medium</vt:lpstr>
      <vt:lpstr>BlockprintVTI</vt:lpstr>
      <vt:lpstr>RENESANCE</vt:lpstr>
      <vt:lpstr>RENESANCE VS. HUMANISMUS</vt:lpstr>
      <vt:lpstr>HUMANISMUS</vt:lpstr>
      <vt:lpstr>RENESANCE</vt:lpstr>
      <vt:lpstr>Prezentace aplikace PowerPoint</vt:lpstr>
      <vt:lpstr>RENESANCE</vt:lpstr>
      <vt:lpstr>MALÍŘSTVÍ A SOCHAŘSTVÍ</vt:lpstr>
      <vt:lpstr>NÁBOŽENSKÁ REFORMACE</vt:lpstr>
      <vt:lpstr>SKUPINOVÁ PRÁCE</vt:lpstr>
      <vt:lpstr>TÉMATA SKUPINOVÉ PRÁCE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RENESANCE</dc:title>
  <dc:creator>KVIFF | Adela Janku</dc:creator>
  <cp:lastModifiedBy>KVIFF | Adela Janku</cp:lastModifiedBy>
  <cp:revision>4</cp:revision>
  <dcterms:created xsi:type="dcterms:W3CDTF">2024-01-06T10:13:17Z</dcterms:created>
  <dcterms:modified xsi:type="dcterms:W3CDTF">2024-02-20T17:50:38Z</dcterms:modified>
</cp:coreProperties>
</file>